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6"/>
  </p:notesMasterIdLst>
  <p:handoutMasterIdLst>
    <p:handoutMasterId r:id="rId27"/>
  </p:handoutMasterIdLst>
  <p:sldIdLst>
    <p:sldId id="269" r:id="rId3"/>
    <p:sldId id="292" r:id="rId4"/>
    <p:sldId id="318" r:id="rId5"/>
    <p:sldId id="319" r:id="rId6"/>
    <p:sldId id="322" r:id="rId7"/>
    <p:sldId id="298" r:id="rId8"/>
    <p:sldId id="311" r:id="rId9"/>
    <p:sldId id="312" r:id="rId10"/>
    <p:sldId id="313" r:id="rId11"/>
    <p:sldId id="315" r:id="rId12"/>
    <p:sldId id="316" r:id="rId13"/>
    <p:sldId id="337" r:id="rId14"/>
    <p:sldId id="334" r:id="rId15"/>
    <p:sldId id="345" r:id="rId16"/>
    <p:sldId id="330" r:id="rId17"/>
    <p:sldId id="331" r:id="rId18"/>
    <p:sldId id="323" r:id="rId19"/>
    <p:sldId id="324" r:id="rId20"/>
    <p:sldId id="346" r:id="rId21"/>
    <p:sldId id="343" r:id="rId22"/>
    <p:sldId id="336" r:id="rId23"/>
    <p:sldId id="344" r:id="rId24"/>
    <p:sldId id="27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9DC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5DBB61-E86F-4D7F-AAFF-256455BC21E4}" v="46" dt="2022-01-10T03:34:40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3" autoAdjust="0"/>
    <p:restoredTop sz="69630"/>
  </p:normalViewPr>
  <p:slideViewPr>
    <p:cSldViewPr snapToGrid="0">
      <p:cViewPr varScale="1">
        <p:scale>
          <a:sx n="16" d="100"/>
          <a:sy n="16" d="100"/>
        </p:scale>
        <p:origin x="48" y="480"/>
      </p:cViewPr>
      <p:guideLst>
        <p:guide orient="horz" pos="2160"/>
        <p:guide pos="3840"/>
      </p:guideLst>
    </p:cSldViewPr>
  </p:slideViewPr>
  <p:notesTextViewPr>
    <p:cViewPr>
      <p:scale>
        <a:sx n="140" d="100"/>
        <a:sy n="14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10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85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81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65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84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51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6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1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41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5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1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21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56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6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16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612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03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79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240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19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NIST</a:t>
            </a:r>
            <a:r>
              <a:rPr lang="ko-KR" altLang="en-US" dirty="0"/>
              <a:t> </a:t>
            </a:r>
            <a:r>
              <a:rPr lang="en-US" altLang="ko-KR" dirty="0"/>
              <a:t>LWC</a:t>
            </a:r>
            <a:br>
              <a:rPr lang="en-US" altLang="ko-KR" dirty="0"/>
            </a:br>
            <a:r>
              <a:rPr lang="en" altLang="ko-KR" sz="2800" dirty="0"/>
              <a:t>Permutation based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https://youtu.be/DyywErhwpE8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71"/>
    </mc:Choice>
    <mc:Fallback xmlns="">
      <p:transition spd="slow" advTm="2451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4C670-0D9B-4F4D-B26A-C718E61C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5E83F0-E7ED-7241-956B-13E4FBCB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207747"/>
            <a:ext cx="8640417" cy="65573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9AD052-625E-E34B-9605-A2C6CD8C4AF1}"/>
              </a:ext>
            </a:extLst>
          </p:cNvPr>
          <p:cNvSpPr/>
          <p:nvPr/>
        </p:nvSpPr>
        <p:spPr>
          <a:xfrm>
            <a:off x="7699513" y="92903"/>
            <a:ext cx="4492487" cy="143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B01E80-9B39-D24C-A8CC-6DDEE4F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305" y="2467103"/>
            <a:ext cx="6270678" cy="36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3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D9B95-34A6-FE49-AF0A-01E50D3F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7F1CD-BA6E-7242-BE16-C37A71197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BE0841-DDCF-514E-A4FB-702D91746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5171" b="39439"/>
          <a:stretch/>
        </p:blipFill>
        <p:spPr>
          <a:xfrm>
            <a:off x="0" y="19264"/>
            <a:ext cx="6437948" cy="53698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B973D-49CC-E045-8EAF-53A7F20D2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59" y="3222194"/>
            <a:ext cx="4359966" cy="1139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CEBEA5-A142-F84F-A346-DED30A73D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732" y="4303180"/>
            <a:ext cx="4359966" cy="25600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143C69-2050-8449-9773-C77AC8FF1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0" t="61496" r="21371"/>
          <a:stretch/>
        </p:blipFill>
        <p:spPr>
          <a:xfrm>
            <a:off x="6439464" y="19264"/>
            <a:ext cx="5340616" cy="32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9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B773E-AFEA-844F-B1D7-C2FD0286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" altLang="ko-KR" dirty="0"/>
              <a:t>SPARKLE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30CC3E-68B4-F545-8673-EFE62E282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모든 플랫폼에 빠른 소프트웨어 암호화를 제공하는 것</a:t>
            </a:r>
            <a:endParaRPr kumimoji="1" lang="en-US" altLang="ko-KR" sz="1800" dirty="0"/>
          </a:p>
          <a:p>
            <a:r>
              <a:rPr lang="en" altLang="ko-KR" sz="1800" dirty="0"/>
              <a:t>SHA-3</a:t>
            </a:r>
            <a:r>
              <a:rPr lang="ko-KR" altLang="en-US" sz="1800" dirty="0"/>
              <a:t>와 같이 스펀지 구조</a:t>
            </a:r>
            <a:endParaRPr lang="en-US" altLang="ko-KR" sz="1800" dirty="0"/>
          </a:p>
          <a:p>
            <a:r>
              <a:rPr kumimoji="1" lang="ko-KR" altLang="en-US" sz="1800" dirty="0"/>
              <a:t>병렬화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온라인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인버스</a:t>
            </a:r>
            <a:r>
              <a:rPr kumimoji="1" lang="en-US" altLang="ko-KR" sz="1800" dirty="0"/>
              <a:t>-</a:t>
            </a:r>
            <a:r>
              <a:rPr kumimoji="1" lang="ko-KR" altLang="en-US" sz="1800" dirty="0"/>
              <a:t>프리</a:t>
            </a:r>
            <a:endParaRPr kumimoji="1" lang="en-US" altLang="ko-KR" sz="1800" dirty="0"/>
          </a:p>
          <a:p>
            <a:r>
              <a:rPr kumimoji="1" lang="en" altLang="ko-KR" sz="1800" dirty="0"/>
              <a:t>Sparkle </a:t>
            </a:r>
            <a:r>
              <a:rPr kumimoji="1" lang="ko-KR" altLang="en-US" sz="1800" dirty="0"/>
              <a:t>계열의 순열을 사용하여 구축</a:t>
            </a:r>
            <a:endParaRPr kumimoji="1" lang="en-US" altLang="ko-KR" sz="1800" dirty="0"/>
          </a:p>
          <a:p>
            <a:pPr lvl="1"/>
            <a:r>
              <a:rPr lang="en" altLang="ko-KR" sz="1400" dirty="0"/>
              <a:t>Efficient, Sponge-based, and Cheap Hashing </a:t>
            </a:r>
            <a:endParaRPr lang="en" altLang="ko-KR" sz="800" dirty="0"/>
          </a:p>
          <a:p>
            <a:pPr lvl="1"/>
            <a:r>
              <a:rPr lang="en" altLang="ko-KR" sz="1400" dirty="0"/>
              <a:t>Sponge-based Cipher for Hardened but Weightless Authenticated Encryption on Many Microcontrollers</a:t>
            </a:r>
          </a:p>
          <a:p>
            <a:pPr lvl="1"/>
            <a:r>
              <a:rPr lang="en" altLang="ko-KR" sz="1400" dirty="0" err="1"/>
              <a:t>SPARx</a:t>
            </a:r>
            <a:r>
              <a:rPr lang="en" altLang="ko-KR" sz="1400" dirty="0"/>
              <a:t>, but Key </a:t>
            </a:r>
            <a:r>
              <a:rPr lang="en" altLang="ko-KR" sz="1400" dirty="0" err="1"/>
              <a:t>LEss</a:t>
            </a:r>
            <a:r>
              <a:rPr lang="en" altLang="ko-KR" sz="1400" dirty="0"/>
              <a:t>. </a:t>
            </a:r>
            <a:endParaRPr kumimoji="1" lang="en-US" altLang="ko-KR" sz="1800" dirty="0"/>
          </a:p>
          <a:p>
            <a:endParaRPr lang="en" altLang="ko-KR" sz="1800" dirty="0"/>
          </a:p>
          <a:p>
            <a:pPr marL="0" indent="0">
              <a:buNone/>
            </a:pPr>
            <a:br>
              <a:rPr lang="en" altLang="ko-KR" sz="1800" dirty="0"/>
            </a:br>
            <a:endParaRPr lang="en" altLang="ko-KR" sz="1800" dirty="0"/>
          </a:p>
          <a:p>
            <a:endParaRPr lang="en" altLang="ko-KR" sz="1800" dirty="0"/>
          </a:p>
          <a:p>
            <a:endParaRPr kumimoji="1" lang="ko-KR" altLang="en-US" sz="1800" dirty="0"/>
          </a:p>
          <a:p>
            <a:endParaRPr kumimoji="1"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4B4519-C72F-6440-B419-012058968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860800"/>
            <a:ext cx="10668000" cy="2997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57869F-9381-6D4B-986C-41A81CDEA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969910"/>
            <a:ext cx="4358863" cy="19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7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4034C-7EBA-564E-9F91-95969F11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" altLang="ko-KR" dirty="0"/>
              <a:t>SPARKLE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FEA746-B832-064C-9BEB-C7266EA7E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975"/>
            <a:ext cx="6096000" cy="1844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2B0F7F-B0DD-2643-BF23-35596FBF3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22" y="2985521"/>
            <a:ext cx="5739956" cy="29464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9D8ADA-C10C-8949-A762-7DF364F5E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695" y="1140975"/>
            <a:ext cx="3018698" cy="5338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B26B7A-A8DB-864F-B6F1-4BDC8C7E8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393" y="1132179"/>
            <a:ext cx="3018699" cy="53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8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E4E97-3EB9-B447-AABD-0D0C9FEA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24870-CD6B-8441-A57B-EBFEE882D7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05011-6372-E742-8278-C32E3712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58" y="1866606"/>
            <a:ext cx="6367845" cy="4505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48943E-C7CB-B64E-8A5D-B31CD2D7C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5640"/>
            <a:ext cx="7174565" cy="1658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32586A-4708-7744-8152-3A2D028C3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273" y="1586"/>
            <a:ext cx="5189538" cy="685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12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A7C2E-4022-D54C-AFCF-E2670424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" altLang="ko-KR" dirty="0"/>
              <a:t>SPARKLE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935478-1FEB-4248-88C9-93FB9A63A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062"/>
            <a:ext cx="6561530" cy="5283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E7C0A9-940A-1A4F-A5FA-6399B12E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530" y="1379455"/>
            <a:ext cx="5411892" cy="17368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6FA850-E929-7D49-A52F-DB65DBBE5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795" y="3116344"/>
            <a:ext cx="3081205" cy="3727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175815-B575-EC46-8710-A669EA439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1530" y="3379496"/>
            <a:ext cx="2406110" cy="28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2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93712A-FDD8-F248-B943-9F5ED51F4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" altLang="ko-KR" dirty="0"/>
              <a:t>SPARKLE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B5DF2-75F8-4D4B-BB53-368BB57D0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E71E4A-0911-8D4F-8ABD-DCB9B83A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1" y="1064313"/>
            <a:ext cx="5500395" cy="57802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4FD943-1FCD-054E-A31A-6A4D977B4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346" y="2395766"/>
            <a:ext cx="5856286" cy="311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96630-580B-E34A-B635-428E6EC3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ISAP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6A159F-3FD9-814C-946B-C134E019B9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/>
              <a:t>Isap</a:t>
            </a:r>
            <a:r>
              <a:rPr kumimoji="1" lang="ko-KR" altLang="en-US" sz="2400" dirty="0"/>
              <a:t>은 </a:t>
            </a:r>
            <a:r>
              <a:rPr kumimoji="1" lang="en-US" altLang="ko-KR" sz="2400" dirty="0"/>
              <a:t>n</a:t>
            </a:r>
            <a:r>
              <a:rPr kumimoji="1" lang="ko-KR" altLang="en-US" sz="2400" dirty="0"/>
              <a:t>비트 순열 </a:t>
            </a:r>
            <a:r>
              <a:rPr kumimoji="1" lang="en-US" altLang="ko-KR" sz="2400" dirty="0"/>
              <a:t>P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사용하는 스펀지 기반 인증 암호화 체계 </a:t>
            </a:r>
            <a:r>
              <a:rPr kumimoji="1" lang="ko-KR" altLang="en-US" sz="2400" dirty="0" err="1"/>
              <a:t>제품군</a:t>
            </a:r>
            <a:endParaRPr kumimoji="1" lang="en-US" altLang="ko-KR" sz="2400" dirty="0"/>
          </a:p>
          <a:p>
            <a:r>
              <a:rPr kumimoji="1" lang="ko-KR" altLang="en-US" sz="2400" dirty="0"/>
              <a:t>암호화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후</a:t>
            </a:r>
            <a:r>
              <a:rPr kumimoji="1" lang="en-US" altLang="ko-KR" sz="2400" dirty="0"/>
              <a:t>-</a:t>
            </a:r>
            <a:r>
              <a:rPr kumimoji="1" lang="en" altLang="ko-KR" sz="2400" dirty="0"/>
              <a:t>MAC </a:t>
            </a:r>
            <a:r>
              <a:rPr kumimoji="1" lang="ko-KR" altLang="en-US" sz="2400" dirty="0"/>
              <a:t>구성에 스펀지 기반 키 재입력 기능을 통합함으로써 </a:t>
            </a:r>
            <a:r>
              <a:rPr kumimoji="1" lang="en" altLang="ko-KR" sz="2400" dirty="0" err="1"/>
              <a:t>Isap</a:t>
            </a:r>
            <a:r>
              <a:rPr kumimoji="1" lang="ko-KR" altLang="en-US" sz="2400" dirty="0"/>
              <a:t>은 </a:t>
            </a:r>
            <a:r>
              <a:rPr kumimoji="1" lang="en" altLang="ko-KR" sz="2400" dirty="0"/>
              <a:t>DPA </a:t>
            </a:r>
            <a:r>
              <a:rPr kumimoji="1" lang="ko-KR" altLang="en-US" sz="2400" dirty="0"/>
              <a:t>및 </a:t>
            </a:r>
            <a:r>
              <a:rPr kumimoji="1" lang="en-US" altLang="ko-KR" sz="2400" dirty="0"/>
              <a:t>Related</a:t>
            </a:r>
            <a:r>
              <a:rPr kumimoji="1" lang="ko-KR" altLang="en-US" sz="2400" dirty="0"/>
              <a:t>공격에 대한 견고성을 높임</a:t>
            </a:r>
            <a:endParaRPr kumimoji="1" lang="en-US" altLang="ko-KR" sz="2400" dirty="0"/>
          </a:p>
          <a:p>
            <a:r>
              <a:rPr kumimoji="1" lang="en-US" altLang="ko-KR" sz="2400" dirty="0" err="1"/>
              <a:t>Ascon</a:t>
            </a:r>
            <a:r>
              <a:rPr kumimoji="1" lang="en-US" altLang="ko-KR" sz="2400" dirty="0"/>
              <a:t>, Keccak </a:t>
            </a:r>
            <a:r>
              <a:rPr kumimoji="1" lang="ko-KR" altLang="en-US" sz="2400" dirty="0"/>
              <a:t>순열 사용</a:t>
            </a:r>
            <a:endParaRPr kumimoji="1" lang="en-US" altLang="ko-KR" sz="2400" dirty="0"/>
          </a:p>
          <a:p>
            <a:r>
              <a:rPr kumimoji="1" lang="ko-KR" altLang="en-US" sz="2400" dirty="0"/>
              <a:t>온라인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병렬화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인버스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프리</a:t>
            </a:r>
          </a:p>
          <a:p>
            <a:endParaRPr kumimoji="1"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72BD0E-E1EB-7944-BA03-624B904B9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" y="4122953"/>
            <a:ext cx="8648700" cy="252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678A2C-36B4-1D4D-9466-54E042E39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222" y="2057137"/>
            <a:ext cx="6321778" cy="20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38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CBED5-2146-A641-B161-8D476F6F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ISAP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FDDEA8-1553-2147-8A42-183F3ADD1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31" y="2128696"/>
            <a:ext cx="6514269" cy="39303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CBC342-FBD8-B84C-BAAA-E67FFEAA1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37448"/>
          <a:stretch/>
        </p:blipFill>
        <p:spPr>
          <a:xfrm>
            <a:off x="90310" y="1404032"/>
            <a:ext cx="2578608" cy="42897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A4136-C4CD-7A41-96B1-8235A3541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7" t="63704" r="48796" b="1234"/>
          <a:stretch/>
        </p:blipFill>
        <p:spPr>
          <a:xfrm>
            <a:off x="3103866" y="2620237"/>
            <a:ext cx="2483555" cy="24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85570-08A4-1045-ABEF-DD4FE23A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ISAP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EFF6A-01F8-9E47-A76B-7A13009C9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9BA463-DC8D-A249-9372-1F7758FC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859" y="4137077"/>
            <a:ext cx="5939221" cy="20658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124666-069A-FB46-A3BB-337C29CD5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53" y="1864585"/>
            <a:ext cx="6740878" cy="2089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8D57A6-4D1A-B248-9449-BACE81EEF6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91" t="672" r="1314" b="54883"/>
          <a:stretch/>
        </p:blipFill>
        <p:spPr>
          <a:xfrm>
            <a:off x="167569" y="2430462"/>
            <a:ext cx="2506133" cy="304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826163-A061-2046-9113-F2428EF7D5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47" t="47257" r="439" b="726"/>
          <a:stretch/>
        </p:blipFill>
        <p:spPr>
          <a:xfrm>
            <a:off x="2765374" y="2286205"/>
            <a:ext cx="2517421" cy="35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5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ED6B7-5EF7-0D48-A5B1-5BBE4E06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IoT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596C8-F7A1-F44B-8453-7F623C9BF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사물인터넷</a:t>
            </a:r>
            <a:r>
              <a:rPr kumimoji="1" lang="en-US" altLang="ko-KR" dirty="0"/>
              <a:t>(</a:t>
            </a:r>
            <a:r>
              <a:rPr kumimoji="1" lang="en" altLang="ko-KR" dirty="0"/>
              <a:t>IoT) </a:t>
            </a:r>
            <a:r>
              <a:rPr kumimoji="1" lang="ko-KR" altLang="en-US" dirty="0"/>
              <a:t>이전에 볼 수 없었던 인간의 생활 환경을 변화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sz="2000" dirty="0"/>
              <a:t>민감한 소비자 정보를 수집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저장 및 전송하는 연결된 장치로 구성</a:t>
            </a:r>
            <a:endParaRPr kumimoji="1" lang="en-US" altLang="ko-KR" sz="2000" dirty="0"/>
          </a:p>
          <a:p>
            <a:pPr marL="457200" lvl="1" indent="0">
              <a:buNone/>
            </a:pPr>
            <a:r>
              <a:rPr kumimoji="1" lang="en-US" altLang="ko-KR" sz="2000" dirty="0"/>
              <a:t>Ex)</a:t>
            </a:r>
            <a:r>
              <a:rPr kumimoji="1" lang="ko-KR" altLang="en-US" sz="2000" dirty="0"/>
              <a:t> 회사가 가정의 스마트 계량기에서 전기 사용 정보를 자동으로 수집</a:t>
            </a:r>
            <a:endParaRPr kumimoji="1" lang="en-US" altLang="ko-KR" sz="2000" dirty="0"/>
          </a:p>
          <a:p>
            <a:pPr marL="457200" lvl="1" indent="0">
              <a:buNone/>
            </a:pPr>
            <a:endParaRPr kumimoji="1" lang="en-US" altLang="ko-KR" dirty="0"/>
          </a:p>
          <a:p>
            <a:r>
              <a:rPr kumimoji="1" lang="en" altLang="ko-KR" dirty="0"/>
              <a:t>IoT </a:t>
            </a:r>
            <a:r>
              <a:rPr kumimoji="1" lang="ko-KR" altLang="en-US" dirty="0"/>
              <a:t>시대에는 보안 통신이 중요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sz="1800" dirty="0"/>
              <a:t>기밀성과 인증이라는 두 가지 주요 문제로 장치와 통신 채널을 신뢰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ko-KR" altLang="en-US" sz="1800" dirty="0"/>
              <a:t>기밀성</a:t>
            </a:r>
            <a:r>
              <a:rPr kumimoji="1" lang="en-US" altLang="ko-KR" sz="1800" dirty="0"/>
              <a:t> :</a:t>
            </a:r>
            <a:r>
              <a:rPr kumimoji="1" lang="ko-KR" altLang="en-US" sz="1800" dirty="0"/>
              <a:t> 암호화 프로토콜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인증</a:t>
            </a:r>
            <a:r>
              <a:rPr kumimoji="1" lang="en-US" altLang="ko-KR" sz="1800" dirty="0"/>
              <a:t> :</a:t>
            </a:r>
            <a:r>
              <a:rPr kumimoji="1" lang="ko-KR" altLang="en-US" sz="1800" dirty="0"/>
              <a:t> 해시 알고리즘 프로토콜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ko-KR" altLang="en-US" sz="1800" dirty="0"/>
              <a:t>기밀성과 인증을 모두 제공하는 암호화 프로토콜을 인증 암호화</a:t>
            </a:r>
            <a:r>
              <a:rPr kumimoji="1" lang="en-US" altLang="ko-KR" sz="1800" dirty="0"/>
              <a:t>(</a:t>
            </a:r>
            <a:r>
              <a:rPr kumimoji="1" lang="en" altLang="ko-KR" sz="1800" dirty="0"/>
              <a:t>AE)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3200" dirty="0"/>
          </a:p>
          <a:p>
            <a:r>
              <a:rPr kumimoji="1" lang="en" altLang="ko-KR" sz="2400" dirty="0"/>
              <a:t>NIST</a:t>
            </a:r>
            <a:r>
              <a:rPr kumimoji="1" lang="ko-KR" altLang="en-US" sz="2400" dirty="0"/>
              <a:t>는 경량 암호화 표준화 프로세스의 일부로 </a:t>
            </a:r>
            <a:r>
              <a:rPr kumimoji="1" lang="en-US" altLang="ko-KR" sz="2400" dirty="0"/>
              <a:t>2018</a:t>
            </a:r>
            <a:r>
              <a:rPr kumimoji="1" lang="ko-KR" altLang="en-US" sz="2400" dirty="0"/>
              <a:t>년 </a:t>
            </a:r>
            <a:r>
              <a:rPr kumimoji="1" lang="en-US" altLang="ko-KR" sz="2400" dirty="0"/>
              <a:t>8</a:t>
            </a:r>
            <a:r>
              <a:rPr kumimoji="1" lang="ko-KR" altLang="en-US" sz="2400" dirty="0"/>
              <a:t>월에 선택적 </a:t>
            </a:r>
            <a:r>
              <a:rPr kumimoji="1" lang="ko-KR" altLang="en-US" sz="2400" dirty="0" err="1"/>
              <a:t>해싱</a:t>
            </a:r>
            <a:r>
              <a:rPr kumimoji="1" lang="ko-KR" altLang="en-US" sz="2400" dirty="0"/>
              <a:t> 알고리즘이 있는 경량 </a:t>
            </a:r>
            <a:r>
              <a:rPr kumimoji="1" lang="en" altLang="ko-KR" sz="2400" dirty="0"/>
              <a:t>AEAD </a:t>
            </a:r>
            <a:r>
              <a:rPr kumimoji="1" lang="ko-KR" altLang="en-US" sz="2400" dirty="0"/>
              <a:t>체계에 대한 요청을 발표</a:t>
            </a: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358465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4D173-3E9E-8E48-A715-C39E0CE3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lang="en" altLang="ko-KR" dirty="0"/>
              <a:t>PHOTON-Beetle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3CC96-7299-F043-818D-48C18F29E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" altLang="ko-KR" sz="1400" dirty="0"/>
              <a:t>PHOTON</a:t>
            </a:r>
            <a:r>
              <a:rPr kumimoji="1" lang="ko-KR" altLang="en-US" sz="1400" dirty="0"/>
              <a:t>이 순열인 스폰지 기반 모드 </a:t>
            </a:r>
            <a:r>
              <a:rPr kumimoji="1" lang="en-US" altLang="ko-KR" sz="1400" dirty="0"/>
              <a:t>Beetle</a:t>
            </a:r>
            <a:r>
              <a:rPr kumimoji="1" lang="ko-KR" altLang="en-US" sz="1400" dirty="0"/>
              <a:t>을 사용하는 인증된 암호화 및 해시 </a:t>
            </a:r>
            <a:r>
              <a:rPr kumimoji="1" lang="ko-KR" altLang="en-US" sz="1400" dirty="0" err="1"/>
              <a:t>제품군</a:t>
            </a:r>
            <a:endParaRPr kumimoji="1" lang="en-US" altLang="ko-KR" sz="1400" dirty="0"/>
          </a:p>
          <a:p>
            <a:r>
              <a:rPr kumimoji="1" lang="en-US" altLang="ko-KR" sz="1400" dirty="0"/>
              <a:t>HOTON-Beetle-AEAD,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PHOTON-Beetle-Hash</a:t>
            </a:r>
          </a:p>
          <a:p>
            <a:r>
              <a:rPr kumimoji="1" lang="ko-KR" altLang="en-US" sz="1400" dirty="0"/>
              <a:t>온라인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병렬화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인버스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프리</a:t>
            </a:r>
            <a:endParaRPr kumimoji="1"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C03D01-6FE0-B94E-8663-5FA946C31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33" y="3298947"/>
            <a:ext cx="5656970" cy="9235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FA0589-C87B-9445-914A-FB2339232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033" y="3298947"/>
            <a:ext cx="5024876" cy="3198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AD0134-96D7-D948-B205-20BD8B70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91" y="4405148"/>
            <a:ext cx="5024877" cy="17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7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7F57-5904-ED4E-A029-F33865A9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4FCC9E-F80F-BE4E-9F9F-89E79C932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94" y="2247828"/>
            <a:ext cx="5008397" cy="30223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A1E16E-1676-B942-9777-AFE5CB80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420"/>
            <a:ext cx="6513803" cy="10304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7FCADA-295C-7945-B97D-8198C1DB7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782" y="120420"/>
            <a:ext cx="5812519" cy="1884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6F1394-180B-814E-B0F0-3B1509157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3" y="5232143"/>
            <a:ext cx="6025775" cy="16258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2DBF79-00F1-2B46-AAD3-31F423F081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133" y="5270136"/>
            <a:ext cx="6025776" cy="16258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61F1FB-27C1-48BE-A2D2-212E641D0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108" y="1217418"/>
            <a:ext cx="2859921" cy="40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5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BE493-E7DE-824E-BEFD-26BB14D1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lang="en" altLang="ko-KR" dirty="0"/>
              <a:t>PHOTON-Beetle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3523E-56C9-CA43-B913-C3C2334E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11" y="3764149"/>
            <a:ext cx="9243689" cy="2615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D4F09F-CB8D-4189-BC5B-EE5CFD1BE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913" y="207747"/>
            <a:ext cx="6087175" cy="35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56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BC5D6-4731-9849-9911-BD4AB0B0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AEAD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7251E-A4E3-1B49-A636-704ED807D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암호화는 </a:t>
            </a:r>
            <a:r>
              <a:rPr kumimoji="1" lang="ko-KR" altLang="en-US" sz="2000" dirty="0" err="1"/>
              <a:t>평문과</a:t>
            </a:r>
            <a:r>
              <a:rPr kumimoji="1" lang="ko-KR" altLang="en-US" sz="2000" dirty="0"/>
              <a:t> 비밀 키를 사용하여 암호문과 태그를 생성</a:t>
            </a:r>
            <a:endParaRPr kumimoji="1" lang="en-US" altLang="ko-KR" sz="2000" dirty="0"/>
          </a:p>
          <a:p>
            <a:r>
              <a:rPr kumimoji="1" lang="ko-KR" altLang="en-US" sz="2000" dirty="0"/>
              <a:t>복호화는 태그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암호문 및 비밀 키를 사용하여 태그가 확인 프로세스를 통과하는 경우에만 </a:t>
            </a:r>
            <a:r>
              <a:rPr kumimoji="1" lang="ko-KR" altLang="en-US" sz="2000" dirty="0" err="1"/>
              <a:t>평문를</a:t>
            </a:r>
            <a:r>
              <a:rPr kumimoji="1" lang="ko-KR" altLang="en-US" sz="2000" dirty="0"/>
              <a:t> 생성</a:t>
            </a:r>
            <a:endParaRPr kumimoji="1" lang="en-US" altLang="ko-KR" sz="2000" dirty="0"/>
          </a:p>
          <a:p>
            <a:r>
              <a:rPr kumimoji="1" lang="ko-KR" altLang="en-US" sz="2000" dirty="0"/>
              <a:t>네트워크 프로토콜과 같은 실제 응용 프로그램은 비밀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메시지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과 비밀이 아닌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주소</a:t>
            </a:r>
            <a:r>
              <a:rPr kumimoji="1" lang="en-US" altLang="ko-KR" sz="2000" dirty="0"/>
              <a:t>) </a:t>
            </a:r>
            <a:r>
              <a:rPr kumimoji="1" lang="ko-KR" altLang="en-US" sz="2000" dirty="0"/>
              <a:t>정보로 구성</a:t>
            </a:r>
            <a:endParaRPr kumimoji="1" lang="en-US" altLang="ko-KR" sz="2000" dirty="0"/>
          </a:p>
          <a:p>
            <a:r>
              <a:rPr kumimoji="1" lang="ko-KR" altLang="en-US" sz="2000" dirty="0" err="1"/>
              <a:t>비밀정보만</a:t>
            </a:r>
            <a:r>
              <a:rPr kumimoji="1" lang="ko-KR" altLang="en-US" sz="2000" dirty="0"/>
              <a:t> 암호화하고 </a:t>
            </a:r>
            <a:r>
              <a:rPr kumimoji="1" lang="ko-KR" altLang="en-US" sz="2000" dirty="0" err="1"/>
              <a:t>비밀정보와</a:t>
            </a:r>
            <a:r>
              <a:rPr kumimoji="1" lang="ko-KR" altLang="en-US" sz="2000" dirty="0"/>
              <a:t> 비밀이 아닌 정보를 모두 인증하는 것이 필수적</a:t>
            </a:r>
            <a:endParaRPr kumimoji="1" lang="en-US" altLang="ko-KR" sz="2000" dirty="0"/>
          </a:p>
          <a:p>
            <a:r>
              <a:rPr kumimoji="1" lang="en" altLang="ko-KR" sz="2000" dirty="0"/>
              <a:t>AEAD(Authenticated Encryption with Associated Data)</a:t>
            </a:r>
            <a:r>
              <a:rPr kumimoji="1" lang="ko-KR" altLang="en-US" sz="2000" dirty="0"/>
              <a:t>의 개념을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DAF1E0-53B8-BB44-BA56-95E07620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080" y="3690991"/>
            <a:ext cx="4813840" cy="274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9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C734F-6E8D-CA44-BB11-DDEE348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NIST PQC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E4015C-1AC4-D448-8571-A9F33FBD0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" altLang="ko-KR" sz="1800" dirty="0"/>
              <a:t>NIST</a:t>
            </a:r>
            <a:r>
              <a:rPr kumimoji="1" lang="ko-KR" altLang="en-US" sz="1800" dirty="0"/>
              <a:t>는 경량 암호화 표준화 프로세스의 일부로 </a:t>
            </a:r>
            <a:r>
              <a:rPr kumimoji="1" lang="en-US" altLang="ko-KR" sz="1800" dirty="0"/>
              <a:t>2018</a:t>
            </a:r>
            <a:r>
              <a:rPr kumimoji="1" lang="ko-KR" altLang="en-US" sz="1800" dirty="0"/>
              <a:t>년 </a:t>
            </a:r>
            <a:r>
              <a:rPr kumimoji="1" lang="en-US" altLang="ko-KR" sz="1800" dirty="0"/>
              <a:t>8</a:t>
            </a:r>
            <a:r>
              <a:rPr kumimoji="1" lang="ko-KR" altLang="en-US" sz="1800" dirty="0"/>
              <a:t>월에 선택적 </a:t>
            </a:r>
            <a:r>
              <a:rPr kumimoji="1" lang="ko-KR" altLang="en-US" sz="1800" dirty="0" err="1"/>
              <a:t>해싱</a:t>
            </a:r>
            <a:r>
              <a:rPr kumimoji="1" lang="ko-KR" altLang="en-US" sz="1800" dirty="0"/>
              <a:t> 알고리즘이 있는 경량 </a:t>
            </a:r>
            <a:r>
              <a:rPr kumimoji="1" lang="en" altLang="ko-KR" sz="1800" dirty="0"/>
              <a:t>AEAD </a:t>
            </a:r>
            <a:r>
              <a:rPr kumimoji="1" lang="ko-KR" altLang="en-US" sz="1800" dirty="0"/>
              <a:t>체계에 대한 요청을 발표</a:t>
            </a:r>
            <a:endParaRPr kumimoji="1" lang="en-US" altLang="ko-KR" sz="1800" dirty="0"/>
          </a:p>
          <a:p>
            <a:r>
              <a:rPr kumimoji="1" lang="en-US" altLang="ko-KR" sz="1800" dirty="0"/>
              <a:t>2019</a:t>
            </a:r>
            <a:r>
              <a:rPr kumimoji="1" lang="ko-KR" altLang="en-US" sz="1800" dirty="0"/>
              <a:t>년 </a:t>
            </a:r>
            <a:r>
              <a:rPr kumimoji="1" lang="en-US" altLang="ko-KR" sz="1800" dirty="0"/>
              <a:t>8</a:t>
            </a:r>
            <a:r>
              <a:rPr kumimoji="1" lang="ko-KR" altLang="en-US" sz="1800" dirty="0"/>
              <a:t>월에 제출된 </a:t>
            </a:r>
            <a:r>
              <a:rPr kumimoji="1" lang="en-US" altLang="ko-KR" sz="1800" dirty="0"/>
              <a:t>57</a:t>
            </a:r>
            <a:r>
              <a:rPr kumimoji="1" lang="ko-KR" altLang="en-US" sz="1800" dirty="0"/>
              <a:t>건 중 </a:t>
            </a:r>
            <a:r>
              <a:rPr kumimoji="1" lang="en-US" altLang="ko-KR" sz="1800" dirty="0"/>
              <a:t>32</a:t>
            </a:r>
            <a:r>
              <a:rPr kumimoji="1" lang="ko-KR" altLang="en-US" sz="1800" dirty="0"/>
              <a:t>건이 </a:t>
            </a:r>
            <a:r>
              <a:rPr kumimoji="1" lang="en-US" altLang="ko-KR" sz="1800" dirty="0"/>
              <a:t>2</a:t>
            </a:r>
            <a:r>
              <a:rPr kumimoji="1" lang="ko-KR" altLang="en-US" sz="1800" dirty="0"/>
              <a:t>차 대회에 진출</a:t>
            </a:r>
            <a:endParaRPr kumimoji="1" lang="en-US" altLang="ko-KR" sz="1800" dirty="0"/>
          </a:p>
          <a:p>
            <a:r>
              <a:rPr kumimoji="1" lang="en-US" altLang="ko-KR" sz="1800" dirty="0"/>
              <a:t>2021</a:t>
            </a:r>
            <a:r>
              <a:rPr kumimoji="1" lang="ko-KR" altLang="en-US" sz="1800" dirty="0"/>
              <a:t>년 </a:t>
            </a:r>
            <a:r>
              <a:rPr kumimoji="1" lang="en-US" altLang="ko-KR" sz="1800" dirty="0"/>
              <a:t>5</a:t>
            </a:r>
            <a:r>
              <a:rPr kumimoji="1" lang="ko-KR" altLang="en-US" sz="1800" dirty="0"/>
              <a:t>월 </a:t>
            </a:r>
            <a:r>
              <a:rPr kumimoji="1" lang="en-US" altLang="ko-KR" sz="1800" dirty="0"/>
              <a:t>10</a:t>
            </a:r>
            <a:r>
              <a:rPr kumimoji="1" lang="ko-KR" altLang="en-US" sz="1800" dirty="0"/>
              <a:t>개의 알고리즘이 결선 진출 </a:t>
            </a:r>
            <a:endParaRPr kumimoji="1" lang="en-US" altLang="ko-KR" sz="1800" dirty="0"/>
          </a:p>
          <a:p>
            <a:pPr lvl="1"/>
            <a:r>
              <a:rPr lang="en" altLang="ko-KR" sz="1600" dirty="0"/>
              <a:t>Permutation based </a:t>
            </a:r>
          </a:p>
          <a:p>
            <a:pPr marL="914400" lvl="2" indent="0">
              <a:buNone/>
            </a:pPr>
            <a:r>
              <a:rPr lang="en" altLang="ko-KR" sz="1200" dirty="0"/>
              <a:t>ASCON, </a:t>
            </a:r>
            <a:r>
              <a:rPr lang="en" altLang="ko-KR" sz="1200" dirty="0">
                <a:solidFill>
                  <a:srgbClr val="0070C0"/>
                </a:solidFill>
              </a:rPr>
              <a:t>Elephant, ISAP</a:t>
            </a:r>
            <a:r>
              <a:rPr lang="en-US" altLang="ko-KR" sz="1200" dirty="0">
                <a:solidFill>
                  <a:srgbClr val="0070C0"/>
                </a:solidFill>
              </a:rPr>
              <a:t>,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" altLang="ko-KR" sz="1200" dirty="0">
                <a:solidFill>
                  <a:srgbClr val="2E75B6"/>
                </a:solidFill>
              </a:rPr>
              <a:t>Photon-Beetle</a:t>
            </a:r>
            <a:r>
              <a:rPr lang="en-US" altLang="ko-KR" sz="1200" dirty="0">
                <a:solidFill>
                  <a:srgbClr val="2E75B6"/>
                </a:solidFill>
              </a:rPr>
              <a:t>,</a:t>
            </a:r>
            <a:r>
              <a:rPr lang="ko-KR" altLang="en-US" sz="1200" dirty="0">
                <a:solidFill>
                  <a:srgbClr val="2E75B6"/>
                </a:solidFill>
              </a:rPr>
              <a:t> </a:t>
            </a:r>
            <a:r>
              <a:rPr lang="en" altLang="ko-KR" sz="1200" dirty="0">
                <a:solidFill>
                  <a:srgbClr val="2E75B6"/>
                </a:solidFill>
              </a:rPr>
              <a:t>Sparkle</a:t>
            </a:r>
            <a:r>
              <a:rPr lang="en-US" altLang="ko-KR" sz="1200" dirty="0">
                <a:solidFill>
                  <a:srgbClr val="2E75B6"/>
                </a:solidFill>
              </a:rPr>
              <a:t>,</a:t>
            </a:r>
            <a:r>
              <a:rPr lang="ko-KR" altLang="en-US" sz="1200" dirty="0">
                <a:solidFill>
                  <a:srgbClr val="2E75B6"/>
                </a:solidFill>
              </a:rPr>
              <a:t> </a:t>
            </a:r>
            <a:r>
              <a:rPr lang="en" altLang="ko-KR" sz="1200" dirty="0" err="1"/>
              <a:t>Xoodyak</a:t>
            </a:r>
            <a:endParaRPr lang="en" altLang="ko-KR" sz="1600" dirty="0"/>
          </a:p>
          <a:p>
            <a:pPr lvl="1"/>
            <a:r>
              <a:rPr lang="en" altLang="ko-KR" sz="1600" dirty="0"/>
              <a:t>Block cipher based </a:t>
            </a:r>
          </a:p>
          <a:p>
            <a:pPr marL="914400" lvl="2" indent="0">
              <a:buNone/>
            </a:pPr>
            <a:r>
              <a:rPr lang="en" altLang="ko-KR" sz="1200" dirty="0"/>
              <a:t>GIFT-COFB, </a:t>
            </a:r>
            <a:r>
              <a:rPr lang="en" altLang="ko-KR" sz="1200" dirty="0" err="1"/>
              <a:t>TinyJambu</a:t>
            </a:r>
            <a:r>
              <a:rPr lang="en" altLang="ko-KR" sz="1200" dirty="0"/>
              <a:t> </a:t>
            </a:r>
          </a:p>
          <a:p>
            <a:pPr lvl="1"/>
            <a:r>
              <a:rPr lang="en" altLang="ko-KR" sz="1600" dirty="0"/>
              <a:t>Stream cipher based </a:t>
            </a:r>
          </a:p>
          <a:p>
            <a:pPr marL="914400" lvl="2" indent="0">
              <a:buNone/>
            </a:pPr>
            <a:r>
              <a:rPr lang="en" altLang="ko-KR" sz="1200" dirty="0"/>
              <a:t>Grain128-AEAD</a:t>
            </a:r>
          </a:p>
          <a:p>
            <a:pPr lvl="1"/>
            <a:r>
              <a:rPr lang="en" altLang="ko-KR" sz="1600" dirty="0"/>
              <a:t>Romulus</a:t>
            </a:r>
          </a:p>
          <a:p>
            <a:pPr marL="914400" lvl="2" indent="0">
              <a:buNone/>
            </a:pPr>
            <a:r>
              <a:rPr kumimoji="1" lang="en" altLang="ko-KR" sz="1200" dirty="0"/>
              <a:t>Tweakable block cipher based </a:t>
            </a:r>
          </a:p>
          <a:p>
            <a:pPr lvl="1"/>
            <a:endParaRPr kumimoji="1" lang="en" altLang="ko-KR" sz="1600" dirty="0"/>
          </a:p>
          <a:p>
            <a:endParaRPr kumimoji="1"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3A4E3A-B825-F543-A819-B555009C8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64" y="3082811"/>
            <a:ext cx="7131592" cy="367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1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7B404-370F-774A-998F-52C32D69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Elephant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8244A9-9AB4-CF40-BD6C-73AF381DD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" altLang="ko-KR" sz="2000" dirty="0"/>
              <a:t>Nonce-based encrypt-then-MAC construction</a:t>
            </a:r>
          </a:p>
          <a:p>
            <a:r>
              <a:rPr kumimoji="1" lang="en" altLang="ko-KR" sz="2000" dirty="0"/>
              <a:t>Counter mode + </a:t>
            </a:r>
            <a:r>
              <a:rPr kumimoji="1" lang="en-US" altLang="ko-KR" sz="2000" dirty="0" err="1"/>
              <a:t>LightMAC</a:t>
            </a:r>
            <a:r>
              <a:rPr kumimoji="1" lang="ko-KR" altLang="en-US" sz="2000" dirty="0"/>
              <a:t> 메시지 인증</a:t>
            </a:r>
            <a:endParaRPr kumimoji="1" lang="en-US" altLang="ko-KR" sz="2000" dirty="0"/>
          </a:p>
          <a:p>
            <a:r>
              <a:rPr kumimoji="1" lang="en-US" altLang="ko-KR" sz="2000" dirty="0" err="1"/>
              <a:t>Spongent</a:t>
            </a:r>
            <a:r>
              <a:rPr kumimoji="1" lang="en-US" altLang="ko-KR" sz="2000" dirty="0"/>
              <a:t>, Keccak </a:t>
            </a:r>
            <a:r>
              <a:rPr kumimoji="1" lang="ko-KR" altLang="en-US" sz="2000" dirty="0"/>
              <a:t>순열 사용</a:t>
            </a:r>
            <a:endParaRPr kumimoji="1" lang="en-US" altLang="ko-KR" sz="2000" dirty="0"/>
          </a:p>
          <a:p>
            <a:r>
              <a:rPr kumimoji="1" lang="ko-KR" altLang="en-US" sz="2000" dirty="0"/>
              <a:t>병렬화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온라인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인버스</a:t>
            </a:r>
            <a:r>
              <a:rPr kumimoji="1" lang="en-US" altLang="ko-KR" sz="2000" dirty="0"/>
              <a:t>-</a:t>
            </a:r>
            <a:r>
              <a:rPr kumimoji="1" lang="ko-KR" altLang="en-US" sz="2000" dirty="0"/>
              <a:t>프리</a:t>
            </a:r>
            <a:endParaRPr kumimoji="1" lang="en-US" altLang="ko-KR" sz="2000" dirty="0"/>
          </a:p>
          <a:p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92F8B-FB84-794F-935D-4810EB231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3"/>
          <a:stretch/>
        </p:blipFill>
        <p:spPr>
          <a:xfrm>
            <a:off x="2193513" y="3777915"/>
            <a:ext cx="8241585" cy="207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9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3C136-1A1D-1C48-9F8D-C943F320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Elephant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4D7ECB-B48E-9A45-9942-597AB8118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7" y="1150484"/>
            <a:ext cx="4651267" cy="27310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1D8489-0B51-6249-9297-4AED17025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01" y="2073379"/>
            <a:ext cx="4484223" cy="437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E535B0-4EB9-D141-A39F-A9D00C35C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921" y="1650300"/>
            <a:ext cx="1519818" cy="3369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7A44AE-53F8-C640-A541-48020E864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7" y="3900539"/>
            <a:ext cx="4442934" cy="27497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0739D0-6E76-DB48-9A33-7AA2E2CF0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341" y="2642791"/>
            <a:ext cx="7468317" cy="37392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BF9101-22C6-214C-B3C9-90EE6C8AB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6921" y="1306894"/>
            <a:ext cx="3459259" cy="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D0806-46C8-F246-A883-111BF398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Dumbo, Jumbo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B23E4B-C67C-5C42-A0D9-3BD2794D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8" y="5017890"/>
            <a:ext cx="4803078" cy="4242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E5DA35-394D-A049-B33B-DF5FBA7EB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3"/>
          <a:stretch/>
        </p:blipFill>
        <p:spPr>
          <a:xfrm>
            <a:off x="3178528" y="5491259"/>
            <a:ext cx="5257335" cy="13215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7385A7-E693-744A-BF3D-2EDAB4D94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93" y="990725"/>
            <a:ext cx="3305872" cy="325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835CA7-9D30-3F4F-BF63-4C6042D54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1" y="1366741"/>
            <a:ext cx="5257335" cy="10464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E51C36-167F-AC49-A55A-3BB788B93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93" y="2486467"/>
            <a:ext cx="5280494" cy="5182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F7D33-AD1F-7F48-ACF2-B6639692D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692" y="3221295"/>
            <a:ext cx="5257335" cy="600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F6A886-1C25-0B42-A88C-766AE6981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656" y="3696696"/>
            <a:ext cx="3517746" cy="4020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AB4B10-A35F-9D44-9B66-C08F481978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280" y="4130360"/>
            <a:ext cx="4372711" cy="8875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3BCD7D-388B-714D-8F92-14C8C502C63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1724" b="22156"/>
          <a:stretch/>
        </p:blipFill>
        <p:spPr>
          <a:xfrm>
            <a:off x="292225" y="5072402"/>
            <a:ext cx="603589" cy="2537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2DB1D1-9697-0C49-B9B1-7324DB615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7935" y="1003729"/>
            <a:ext cx="3305872" cy="2417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99FE02-B4E3-E747-B7ED-285AC52F1F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7934" y="1366741"/>
            <a:ext cx="5261107" cy="10067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C83414-0F8D-9C45-B69A-B37D1B1DE5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6831" y="4283221"/>
            <a:ext cx="3658065" cy="702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7B5EA4-2186-E142-B803-CABA609D6C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3454" y="2693206"/>
            <a:ext cx="2095500" cy="381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D07889-F8F0-5F4F-9D51-B0240A5859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76213" y="2728981"/>
            <a:ext cx="1397000" cy="381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ED35601-5598-DE41-81AE-6DD8235B7E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6945" y="5062754"/>
            <a:ext cx="5261107" cy="3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0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4256F-FC9C-054C-9656-71885C03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Delirium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ADC671-4FD9-EE44-A549-FE0CF837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2" y="1585176"/>
            <a:ext cx="3107782" cy="3463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8755CA-0341-2044-A94B-56DE5CD1C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3"/>
          <a:stretch/>
        </p:blipFill>
        <p:spPr>
          <a:xfrm>
            <a:off x="3001274" y="5466604"/>
            <a:ext cx="5257335" cy="13215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D5818E-E710-CE45-AFF8-4264954384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59"/>
          <a:stretch/>
        </p:blipFill>
        <p:spPr>
          <a:xfrm>
            <a:off x="549539" y="1173406"/>
            <a:ext cx="2923087" cy="2309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47E9FB-178F-C247-B3FD-36CD23B65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2" y="2120141"/>
            <a:ext cx="5863063" cy="27936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E1D9EB-B607-DD4E-BB1C-10DA7D7FB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475" y="1147723"/>
            <a:ext cx="5377366" cy="18877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FCEED9-E7BB-8C45-BA1D-366BF49E1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1363" y="3035522"/>
            <a:ext cx="4870370" cy="845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1913DE-C094-9E4F-AE38-9A7315847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0466" y="3964393"/>
            <a:ext cx="5248797" cy="4638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1BAD4F-62D4-CF40-902B-165547CF9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5179" y="4624697"/>
            <a:ext cx="5093845" cy="36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4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4C670-0D9B-4F4D-B26A-C718E61C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 err="1"/>
              <a:t>Aead</a:t>
            </a:r>
            <a:r>
              <a:rPr kumimoji="1" lang="en-US" altLang="ko-KR" dirty="0"/>
              <a:t> e, d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98FFC7-53D4-D643-9CDE-0F9913659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1" y="4140824"/>
            <a:ext cx="5282924" cy="2636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448D94-3A2E-3F42-AFA8-51D24788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34" y="4140824"/>
            <a:ext cx="5110646" cy="2717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7EF15F-5907-6D41-9EA9-FDBF126A2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471" y="1114729"/>
            <a:ext cx="4683057" cy="27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34570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49091</TotalTime>
  <Words>439</Words>
  <Application>Microsoft Office PowerPoint</Application>
  <PresentationFormat>와이드스크린</PresentationFormat>
  <Paragraphs>87</Paragraphs>
  <Slides>23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CryptoCraft 테마</vt:lpstr>
      <vt:lpstr>제목 테마</vt:lpstr>
      <vt:lpstr>NIST LWC Permutation based</vt:lpstr>
      <vt:lpstr> IoT</vt:lpstr>
      <vt:lpstr> AEAD</vt:lpstr>
      <vt:lpstr> NIST PQC</vt:lpstr>
      <vt:lpstr> Elephant</vt:lpstr>
      <vt:lpstr> Elephant</vt:lpstr>
      <vt:lpstr> Dumbo, Jumbo</vt:lpstr>
      <vt:lpstr> Delirium</vt:lpstr>
      <vt:lpstr> Aead e, d</vt:lpstr>
      <vt:lpstr>PowerPoint 프레젠테이션</vt:lpstr>
      <vt:lpstr>PowerPoint 프레젠테이션</vt:lpstr>
      <vt:lpstr> SPARKLE</vt:lpstr>
      <vt:lpstr> SPARKLE</vt:lpstr>
      <vt:lpstr> </vt:lpstr>
      <vt:lpstr> SPARKLE</vt:lpstr>
      <vt:lpstr> SPARKLE</vt:lpstr>
      <vt:lpstr> ISAP</vt:lpstr>
      <vt:lpstr> ISAP</vt:lpstr>
      <vt:lpstr> ISAP</vt:lpstr>
      <vt:lpstr> PHOTON-Beetle</vt:lpstr>
      <vt:lpstr>PowerPoint 프레젠테이션</vt:lpstr>
      <vt:lpstr> PHOTON-Beetle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김현준</cp:lastModifiedBy>
  <cp:revision>165</cp:revision>
  <dcterms:created xsi:type="dcterms:W3CDTF">2019-03-05T04:29:07Z</dcterms:created>
  <dcterms:modified xsi:type="dcterms:W3CDTF">2022-01-10T03:37:17Z</dcterms:modified>
</cp:coreProperties>
</file>